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6" r:id="rId3"/>
    <p:sldId id="267" r:id="rId4"/>
    <p:sldId id="268" r:id="rId5"/>
    <p:sldId id="264" r:id="rId6"/>
    <p:sldId id="269" r:id="rId7"/>
    <p:sldId id="258" r:id="rId8"/>
    <p:sldId id="271" r:id="rId9"/>
    <p:sldId id="270" r:id="rId10"/>
    <p:sldId id="272" r:id="rId11"/>
    <p:sldId id="273" r:id="rId12"/>
    <p:sldId id="263" r:id="rId13"/>
    <p:sldId id="274" r:id="rId14"/>
    <p:sldId id="275" r:id="rId15"/>
    <p:sldId id="276" r:id="rId16"/>
    <p:sldId id="277" r:id="rId17"/>
    <p:sldId id="260" r:id="rId18"/>
    <p:sldId id="280" r:id="rId19"/>
    <p:sldId id="278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FD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BAA49-5DA8-423F-96C4-9593DBC9456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E27A7-5F22-4FD5-BC30-A060BDE9D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7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7394-3912-4959-8CA5-D15C55C7C9A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7394-3912-4959-8CA5-D15C55C7C9A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2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Lie Algebra &amp; Lie Group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for SLAM Optimization using BA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Group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과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Algebra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0C271D-5F25-1573-11D9-847F73A3D5CD}"/>
                  </a:ext>
                </a:extLst>
              </p:cNvPr>
              <p:cNvSpPr txBox="1"/>
              <p:nvPr/>
            </p:nvSpPr>
            <p:spPr>
              <a:xfrm>
                <a:off x="586508" y="1431946"/>
                <a:ext cx="58050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Lie Group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은 부드러운 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Manifold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를 가지는 군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지구본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장점 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군의 특징은 다른 군을 변환할 수 있다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.( </a:t>
                </a:r>
                <a:r>
                  <a:rPr lang="en-US" altLang="ko-KR" b="1" dirty="0">
                    <a:solidFill>
                      <a:srgbClr val="FFDD4D"/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T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=[</a:t>
                </a:r>
                <a:r>
                  <a:rPr lang="en-US" altLang="ko-KR" b="1" dirty="0">
                    <a:solidFill>
                      <a:srgbClr val="FFDD4D"/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R 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| t] )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∗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∗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∗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𝑋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𝑋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∗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Pretendard Variable Light" panose="02000003000000020004" pitchFamily="2" charset="-127"/>
                            <a:cs typeface="Pretendard Variable Light" panose="020000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∗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𝑋</m:t>
                    </m:r>
                  </m:oMath>
                </a14:m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단점 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계산의 복잡성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비선형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고차원 </a:t>
                </a:r>
                <a:r>
                  <a:rPr lang="ko-KR" altLang="en-US" dirty="0" err="1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역행렬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등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ko-KR" altLang="en-US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0C271D-5F25-1573-11D9-847F73A3D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8" y="1431946"/>
                <a:ext cx="5805056" cy="2308324"/>
              </a:xfrm>
              <a:prstGeom prst="rect">
                <a:avLst/>
              </a:prstGeom>
              <a:blipFill>
                <a:blip r:embed="rId3"/>
                <a:stretch>
                  <a:fillRect l="-840" t="-1583" b="-3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4A784FA-29CF-9FD3-55D1-C480065C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0" y="3248491"/>
            <a:ext cx="5181022" cy="19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C351DD-966F-E6BB-AD73-AB0C897AE146}"/>
              </a:ext>
            </a:extLst>
          </p:cNvPr>
          <p:cNvSpPr txBox="1"/>
          <p:nvPr/>
        </p:nvSpPr>
        <p:spPr>
          <a:xfrm>
            <a:off x="7061199" y="1431946"/>
            <a:ext cx="4844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Lie Algebra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Lie Group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 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국소적 부분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을 대수적 구조로 바꾼 것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(Vector Space==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펼친 지도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장점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대수적 구조로 계산이 효율적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선형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단점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군의 연산을 못 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en-US" altLang="ko-KR" b="1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나 </a:t>
            </a:r>
            <a:r>
              <a:rPr lang="en-US" altLang="ko-KR" b="1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같은 걸 못 곱함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6" name="Picture 2" descr="Introduction to Visual SLAM: Chapter 3— Lie Group and Lie Algebra | by  Daniel Casado | Medium">
            <a:extLst>
              <a:ext uri="{FF2B5EF4-FFF2-40B4-BE49-F238E27FC236}">
                <a16:creationId xmlns:a16="http://schemas.microsoft.com/office/drawing/2014/main" id="{8AA75520-FA3B-8279-2AD2-6743DF06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99" y="3186272"/>
            <a:ext cx="4840385" cy="262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2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Group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과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Algebra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6" name="Picture 2" descr="Introduction to Visual SLAM: Chapter 3— Lie Group and Lie Algebra | by  Daniel Casado | Medium">
            <a:extLst>
              <a:ext uri="{FF2B5EF4-FFF2-40B4-BE49-F238E27FC236}">
                <a16:creationId xmlns:a16="http://schemas.microsoft.com/office/drawing/2014/main" id="{8AA75520-FA3B-8279-2AD2-6743DF06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8" y="1437370"/>
            <a:ext cx="8487641" cy="45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4560E-854E-1FCC-AAB7-F181607BD133}"/>
              </a:ext>
            </a:extLst>
          </p:cNvPr>
          <p:cNvSpPr txBox="1"/>
          <p:nvPr/>
        </p:nvSpPr>
        <p:spPr>
          <a:xfrm>
            <a:off x="9305635" y="1437370"/>
            <a:ext cx="26092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참고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exp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어려워지게 만들기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지도로 지구본 만들기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log 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쉬워지게 만들기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지구본을 지도로 만들기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tangent space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 연산을 적용해도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차원에 변화는 없음</a:t>
            </a:r>
          </a:p>
        </p:txBody>
      </p:sp>
    </p:spTree>
    <p:extLst>
      <p:ext uri="{BB962C8B-B14F-4D97-AF65-F5344CB8AC3E}">
        <p14:creationId xmlns:p14="http://schemas.microsoft.com/office/powerpoint/2010/main" val="428405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언제 써 봤지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547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rvec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tvec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Rodrigeus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…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098A2-45D8-D5B1-DFC0-59BC4781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802" y="2014695"/>
            <a:ext cx="3075742" cy="1088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B7C10-7F93-D14E-E35A-886519F85B6C}"/>
              </a:ext>
            </a:extLst>
          </p:cNvPr>
          <p:cNvSpPr txBox="1"/>
          <p:nvPr/>
        </p:nvSpPr>
        <p:spPr>
          <a:xfrm>
            <a:off x="9253846" y="3097378"/>
            <a:ext cx="142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R(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3x3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ko-KR" altLang="en-US" sz="2400" b="1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96950-C2F3-53D3-62A1-CCAC94440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20"/>
          <a:stretch/>
        </p:blipFill>
        <p:spPr>
          <a:xfrm>
            <a:off x="650241" y="2007087"/>
            <a:ext cx="5553888" cy="576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4F1D4-54DD-43FA-FB3D-2651761D806B}"/>
              </a:ext>
            </a:extLst>
          </p:cNvPr>
          <p:cNvSpPr txBox="1"/>
          <p:nvPr/>
        </p:nvSpPr>
        <p:spPr>
          <a:xfrm>
            <a:off x="1180456" y="2635713"/>
            <a:ext cx="2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rvec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rx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ry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rz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ko-KR" altLang="en-US" sz="2400" b="1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69301E-A4C6-C078-E084-A5F89B342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631" y="3709421"/>
            <a:ext cx="3914169" cy="1194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8FCF45-2D9D-65AF-6475-5A7621842656}"/>
              </a:ext>
            </a:extLst>
          </p:cNvPr>
          <p:cNvSpPr txBox="1"/>
          <p:nvPr/>
        </p:nvSpPr>
        <p:spPr>
          <a:xfrm>
            <a:off x="4251828" y="5048090"/>
            <a:ext cx="522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OpenCV 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func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cv2.Rodrigues</a:t>
            </a:r>
            <a:r>
              <a:rPr lang="en-US" altLang="ko-KR" sz="2400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()</a:t>
            </a:r>
            <a:endParaRPr lang="ko-KR" altLang="en-US" sz="2400" b="1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2012D4-5666-AA14-9FCC-EFEBB41E03F4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>
            <a:off x="3427185" y="2583406"/>
            <a:ext cx="964446" cy="1723283"/>
          </a:xfrm>
          <a:prstGeom prst="straightConnector1">
            <a:avLst/>
          </a:prstGeom>
          <a:ln w="38100">
            <a:solidFill>
              <a:srgbClr val="FF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00DEB9-4241-281D-3D04-90609FA17ADE}"/>
              </a:ext>
            </a:extLst>
          </p:cNvPr>
          <p:cNvCxnSpPr>
            <a:cxnSpLocks/>
            <a:stCxn id="16" idx="0"/>
            <a:endCxn id="5" idx="1"/>
          </p:cNvCxnSpPr>
          <p:nvPr/>
        </p:nvCxnSpPr>
        <p:spPr>
          <a:xfrm flipV="1">
            <a:off x="6348716" y="2559159"/>
            <a:ext cx="1587086" cy="1150262"/>
          </a:xfrm>
          <a:prstGeom prst="straightConnector1">
            <a:avLst/>
          </a:prstGeom>
          <a:ln w="38100">
            <a:solidFill>
              <a:srgbClr val="FF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6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언제 써 봤지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547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rvec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Rodrigeus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…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67BE13-5D40-E2CC-B44B-3A4522E3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1" y="3213546"/>
            <a:ext cx="4163035" cy="9259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B4F995-607E-0BAA-6273-19106288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" y="1967070"/>
            <a:ext cx="6029480" cy="10658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372267-F89C-5F79-D9DA-FA24D5BCD944}"/>
              </a:ext>
            </a:extLst>
          </p:cNvPr>
          <p:cNvSpPr txBox="1"/>
          <p:nvPr/>
        </p:nvSpPr>
        <p:spPr>
          <a:xfrm>
            <a:off x="4928753" y="3522054"/>
            <a:ext cx="233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w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rvec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이라고 생각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525B18B-D53D-9AAF-0DF9-ADEE064C1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1" y="4362243"/>
            <a:ext cx="4163035" cy="13996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EFF1DD-C049-7F1C-1C7A-1C045CBEECE8}"/>
              </a:ext>
            </a:extLst>
          </p:cNvPr>
          <p:cNvSpPr txBox="1"/>
          <p:nvPr/>
        </p:nvSpPr>
        <p:spPr>
          <a:xfrm>
            <a:off x="4928752" y="4848424"/>
            <a:ext cx="578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3x3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반대칭행렬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이것이 펼친 지도에서 최적화할 대상</a:t>
            </a:r>
          </a:p>
        </p:txBody>
      </p:sp>
    </p:spTree>
    <p:extLst>
      <p:ext uri="{BB962C8B-B14F-4D97-AF65-F5344CB8AC3E}">
        <p14:creationId xmlns:p14="http://schemas.microsoft.com/office/powerpoint/2010/main" val="331778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언제 써 봤지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FD2075-CBA4-20EB-E6DC-093F5A1F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268" y="1307885"/>
            <a:ext cx="9240520" cy="4586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FC8342-292C-981F-E8A1-B4AC35C8576B}"/>
              </a:ext>
            </a:extLst>
          </p:cNvPr>
          <p:cNvSpPr txBox="1"/>
          <p:nvPr/>
        </p:nvSpPr>
        <p:spPr>
          <a:xfrm>
            <a:off x="5425309" y="4956650"/>
            <a:ext cx="203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err="1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cv2.Rodrigues</a:t>
            </a:r>
            <a:r>
              <a:rPr lang="en-US" altLang="ko-KR" b="1" dirty="0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()</a:t>
            </a:r>
            <a:endParaRPr lang="ko-KR" altLang="en-US" b="1" dirty="0">
              <a:solidFill>
                <a:srgbClr val="FF4747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B389EB-67AF-B8A3-62D6-2E8F8C05B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6" y="1998633"/>
            <a:ext cx="1860108" cy="1093504"/>
          </a:xfrm>
          <a:prstGeom prst="rect">
            <a:avLst/>
          </a:prstGeom>
          <a:ln w="57150"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97B68A-A369-0197-8505-D01409C746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8" t="9131" r="23250" b="15254"/>
          <a:stretch/>
        </p:blipFill>
        <p:spPr>
          <a:xfrm>
            <a:off x="8339161" y="4127077"/>
            <a:ext cx="1668905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회전뿐만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아니라 이동을 포함한 변환행렬에도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!(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구조 같음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67BE13-5D40-E2CC-B44B-3A4522E3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1" y="3539626"/>
            <a:ext cx="2930679" cy="651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B4F995-607E-0BAA-6273-19106288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" y="1967071"/>
            <a:ext cx="4244613" cy="7503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525B18B-D53D-9AAF-0DF9-ADEE064C1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1" y="4675169"/>
            <a:ext cx="2930679" cy="985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CFFD3E-2A3A-DFA5-D8D9-68AD27DC7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488" y="1437370"/>
            <a:ext cx="5059311" cy="190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BD5795-E458-DC8B-DAC7-4FD1F2133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487" y="3476193"/>
            <a:ext cx="5059311" cy="905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F2B1CB-711B-29F5-F1E6-545140869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487" y="4529043"/>
            <a:ext cx="1879233" cy="11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회전뿐만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아니라 회전을 포함한 변환행렬에도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!(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구조 같음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2CD5B7-7918-122B-7CD3-4C21193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68" y="1388688"/>
            <a:ext cx="9217773" cy="47099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4F24E-9EB6-12E9-85E3-FD907B1D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6" y="2184558"/>
            <a:ext cx="1860108" cy="1093504"/>
          </a:xfrm>
          <a:prstGeom prst="rect">
            <a:avLst/>
          </a:prstGeom>
          <a:ln w="5715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303CCD-499A-6B2D-8CA0-BAF2D6CCB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8" t="9131" r="23250" b="15254"/>
          <a:stretch/>
        </p:blipFill>
        <p:spPr>
          <a:xfrm>
            <a:off x="8382001" y="4257040"/>
            <a:ext cx="1668905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그래서 어디에 쓰는가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20D613-8B70-12A5-F24E-2AFA9BB49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F536FF4-DE2E-5A26-FCDB-37B86667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532" y="1244651"/>
            <a:ext cx="7128934" cy="48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그래서 어디에 쓰는가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20D613-8B70-12A5-F24E-2AFA9BB49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2E2CC2-7EDD-4DA8-60DE-D2C94029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561881"/>
            <a:ext cx="3709406" cy="4201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9D679-C4B2-520F-E38F-C9706BEBE90F}"/>
              </a:ext>
            </a:extLst>
          </p:cNvPr>
          <p:cNvSpPr txBox="1"/>
          <p:nvPr/>
        </p:nvSpPr>
        <p:spPr>
          <a:xfrm>
            <a:off x="4105792" y="1604012"/>
            <a:ext cx="7695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SLAM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과정에서 계산된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projection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시킨 픽셀 위치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vs </a:t>
            </a: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현재 이미지에서 발견 된 픽셀 위치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그 차이를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reprojection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error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라고 부른다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위 식을 한글로 말하면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픽셀 오차 최소화 되는 </a:t>
            </a:r>
            <a:r>
              <a:rPr lang="en-US" altLang="ko-KR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pose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와 </a:t>
            </a:r>
            <a:r>
              <a:rPr lang="en-US" altLang="ko-KR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landmark 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구하기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1C764-189F-DDA3-874B-FF7547AA42AB}"/>
                  </a:ext>
                </a:extLst>
              </p:cNvPr>
              <p:cNvSpPr txBox="1"/>
              <p:nvPr/>
            </p:nvSpPr>
            <p:spPr>
              <a:xfrm>
                <a:off x="6177352" y="4792434"/>
                <a:ext cx="3709406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𝑟𝑔𝑚𝑖𝑛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1C764-189F-DDA3-874B-FF7547AA4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52" y="4792434"/>
                <a:ext cx="3709406" cy="834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FE617A-F228-181E-DB05-FA5FF71FA2FD}"/>
                  </a:ext>
                </a:extLst>
              </p:cNvPr>
              <p:cNvSpPr txBox="1"/>
              <p:nvPr/>
            </p:nvSpPr>
            <p:spPr>
              <a:xfrm>
                <a:off x="7056120" y="3785053"/>
                <a:ext cx="16654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FE617A-F228-181E-DB05-FA5FF71FA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120" y="3785053"/>
                <a:ext cx="1665480" cy="299313"/>
              </a:xfrm>
              <a:prstGeom prst="rect">
                <a:avLst/>
              </a:prstGeom>
              <a:blipFill>
                <a:blip r:embed="rId5"/>
                <a:stretch>
                  <a:fillRect t="-22449" r="-476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12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Bundle Adjustment(BA)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20D613-8B70-12A5-F24E-2AFA9BB49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122" name="Picture 2" descr="post-thumbnail">
            <a:extLst>
              <a:ext uri="{FF2B5EF4-FFF2-40B4-BE49-F238E27FC236}">
                <a16:creationId xmlns:a16="http://schemas.microsoft.com/office/drawing/2014/main" id="{85B98798-10E9-56E9-CF0A-8DD3AFB3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5" y="1328822"/>
            <a:ext cx="8499560" cy="40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5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지난 발표 중 </a:t>
            </a:r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QnA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3726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Loop Closure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대한 작동 방식에 대해 자세히 알려주세요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최적화가 언제 일어나는지 알려주세요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6B4B66-A658-9A0E-B4C4-3C35248C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49" y="1431946"/>
            <a:ext cx="6955141" cy="25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Bundle Adjustment(BA)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20D613-8B70-12A5-F24E-2AFA9BB49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1C764-189F-DDA3-874B-FF7547AA42AB}"/>
                  </a:ext>
                </a:extLst>
              </p:cNvPr>
              <p:cNvSpPr txBox="1"/>
              <p:nvPr/>
            </p:nvSpPr>
            <p:spPr>
              <a:xfrm>
                <a:off x="320112" y="1437370"/>
                <a:ext cx="3709406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𝑟𝑔𝑚𝑖𝑛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1C764-189F-DDA3-874B-FF7547AA4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2" y="1437370"/>
                <a:ext cx="3709406" cy="834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FE871F89-D049-47F6-64B1-F53E0163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3" y="2363962"/>
            <a:ext cx="7865110" cy="9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FF838-9B14-C945-4ED7-6BB854BD7931}"/>
              </a:ext>
            </a:extLst>
          </p:cNvPr>
          <p:cNvSpPr txBox="1"/>
          <p:nvPr/>
        </p:nvSpPr>
        <p:spPr>
          <a:xfrm>
            <a:off x="582468" y="3559015"/>
            <a:ext cx="9272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error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최소화 해주는 델타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찾기 위해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차 테일러 근사를 진행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…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식이 매우 복잡해서 생략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중간에 선형대수학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- Hessian Matrix) 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최종적으로는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Ax=B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형태를 띄므로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LU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분해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등을 활용하면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SLAM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을 최적화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(Optimization)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7DA69-332E-0A59-4469-3D3C8B1E8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13" y="4756167"/>
            <a:ext cx="2269027" cy="735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E1F8FF-B299-5128-0F28-C170FDBA9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840" y="832469"/>
            <a:ext cx="2888210" cy="12667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C565E8-BB4D-3C84-70CE-CCAADC9D90F6}"/>
              </a:ext>
            </a:extLst>
          </p:cNvPr>
          <p:cNvSpPr/>
          <p:nvPr/>
        </p:nvSpPr>
        <p:spPr>
          <a:xfrm>
            <a:off x="10531070" y="878203"/>
            <a:ext cx="919250" cy="767080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1193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EDACEA-2055-AB3C-BEF1-A7C659BD7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B36B3-05B1-8D86-9AEB-D961D4B896EF}"/>
              </a:ext>
            </a:extLst>
          </p:cNvPr>
          <p:cNvSpPr txBox="1"/>
          <p:nvPr/>
        </p:nvSpPr>
        <p:spPr>
          <a:xfrm>
            <a:off x="5504330" y="742431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QnA</a:t>
            </a:r>
            <a:endParaRPr lang="ko-KR" altLang="en-US" sz="3600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70622-4EF0-A5F0-5D29-00CC4DB422E3}"/>
              </a:ext>
            </a:extLst>
          </p:cNvPr>
          <p:cNvSpPr txBox="1"/>
          <p:nvPr/>
        </p:nvSpPr>
        <p:spPr>
          <a:xfrm>
            <a:off x="2768599" y="1420539"/>
            <a:ext cx="6654800" cy="80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Lie Algebra &amp; Lie Group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for SLAM Optimization using BA</a:t>
            </a:r>
            <a:endParaRPr lang="ko-KR" altLang="en-US" sz="2000" dirty="0">
              <a:solidFill>
                <a:schemeClr val="tx1">
                  <a:lumMod val="6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10FC2-8D8F-F3D1-E073-3A0E905E5EBD}"/>
              </a:ext>
            </a:extLst>
          </p:cNvPr>
          <p:cNvSpPr txBox="1"/>
          <p:nvPr/>
        </p:nvSpPr>
        <p:spPr>
          <a:xfrm>
            <a:off x="5500794" y="2551736"/>
            <a:ext cx="11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87DBD-0C26-4DDA-07F3-CC27690ADB3A}"/>
              </a:ext>
            </a:extLst>
          </p:cNvPr>
          <p:cNvSpPr txBox="1"/>
          <p:nvPr/>
        </p:nvSpPr>
        <p:spPr>
          <a:xfrm>
            <a:off x="3982683" y="3259433"/>
            <a:ext cx="47041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파트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 :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QnA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추가 응답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파트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 : Lie Algebra and Lie Group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파트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 : OpenCV recall,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연산 결과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관계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파트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 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최적화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접근법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- Reprojection Error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파트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5 : Bundle Adjustment(BA)</a:t>
            </a:r>
          </a:p>
        </p:txBody>
      </p:sp>
    </p:spTree>
    <p:extLst>
      <p:ext uri="{BB962C8B-B14F-4D97-AF65-F5344CB8AC3E}">
        <p14:creationId xmlns:p14="http://schemas.microsoft.com/office/powerpoint/2010/main" val="100529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지난 발표 중 </a:t>
            </a:r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QnA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616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Loop Closure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대한 작동 방식에 대해 자세히 알려주세요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      </a:t>
            </a: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      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Loop Detection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과거에 왔던 장소인지를 판단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4C1D5-D699-3773-A4DD-78E31F964C27}"/>
              </a:ext>
            </a:extLst>
          </p:cNvPr>
          <p:cNvSpPr txBox="1"/>
          <p:nvPr/>
        </p:nvSpPr>
        <p:spPr>
          <a:xfrm>
            <a:off x="582468" y="2872883"/>
            <a:ext cx="11027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[Visual SLAM] : 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카메라 사용</a:t>
            </a:r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ex)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특징 기반 감지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SIFT, FAST, ORB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와 같은 특징 추출 알고리즘 활용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이미지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특징 점 집합으로 변환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유사도가 높은 과거의 집합 발견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Loop Detection -&gt; Loop Closure(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최적화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8C84C-17D7-ED62-2DA7-0EB268074F3B}"/>
              </a:ext>
            </a:extLst>
          </p:cNvPr>
          <p:cNvSpPr txBox="1"/>
          <p:nvPr/>
        </p:nvSpPr>
        <p:spPr>
          <a:xfrm>
            <a:off x="582468" y="4348654"/>
            <a:ext cx="11027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[LiDAR SLAM] : LiDAR 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센서 사용</a:t>
            </a:r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현재의 포인트 클라우드와 과거의 포인트 클라우드들을 비교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ICP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기반으로 정합을 시도하고 일치하는지를 비교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특정 오차 이내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Loop Detection -&gt; Loop Closure(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최적화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97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지난 발표 중 </a:t>
            </a:r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QnA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61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2.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최적화가 언제 일어나는지 알려주세요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8C84C-17D7-ED62-2DA7-0EB268074F3B}"/>
              </a:ext>
            </a:extLst>
          </p:cNvPr>
          <p:cNvSpPr txBox="1"/>
          <p:nvPr/>
        </p:nvSpPr>
        <p:spPr>
          <a:xfrm>
            <a:off x="582468" y="2063492"/>
            <a:ext cx="110270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[Loop Closure 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일 때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en-US" altLang="ko-KR" dirty="0" err="1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KeyFrame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충분히 쌓였을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때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특정 기준치에 따라 진행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개발자 역량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en-US" altLang="ko-KR" dirty="0" err="1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KeyFrame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추가될 때 마다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주기적으로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특정 주기로 진행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개발자 역량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en-US" altLang="ko-KR" dirty="0">
              <a:solidFill>
                <a:srgbClr val="FFDD4D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큰 변화가 생겼을 때</a:t>
            </a:r>
            <a:r>
              <a:rPr lang="en-US" altLang="ko-KR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물체에 포인트가 생겼었는데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알고보니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동적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물체였을 때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93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최적화에 대해 좀 더 자세히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…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C33E1E-EDAB-F82E-FC3C-9A8C3244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8" y="1307885"/>
            <a:ext cx="11027064" cy="469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C6123-29E4-2200-B533-911DB29B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40" y="685000"/>
            <a:ext cx="8678719" cy="55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EF2402-35CA-6D81-C703-EEB37C19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556552"/>
            <a:ext cx="11027064" cy="56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EF2402-35CA-6D81-C703-EEB37C195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8" r="14820"/>
          <a:stretch/>
        </p:blipFill>
        <p:spPr>
          <a:xfrm>
            <a:off x="582468" y="556552"/>
            <a:ext cx="6511637" cy="5614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553778-3BD4-C483-1125-DE890D4D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723" y="1593473"/>
            <a:ext cx="6313200" cy="3711349"/>
          </a:xfrm>
          <a:prstGeom prst="rect">
            <a:avLst/>
          </a:prstGeom>
          <a:ln w="57150">
            <a:solidFill>
              <a:srgbClr val="FF4747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3B7F210-C229-9756-5E58-67B288EA1361}"/>
              </a:ext>
            </a:extLst>
          </p:cNvPr>
          <p:cNvSpPr/>
          <p:nvPr/>
        </p:nvSpPr>
        <p:spPr>
          <a:xfrm>
            <a:off x="3389745" y="3771962"/>
            <a:ext cx="572655" cy="572655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652B6C7-B6CC-721D-581F-0340F4C80AA4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473608" y="1593473"/>
            <a:ext cx="2156115" cy="2262352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9916E-6175-F1BD-936B-FD847C3DFFAE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878537" y="1593473"/>
            <a:ext cx="8064386" cy="2262352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A3F835-648E-602F-8E18-FFF2F70A0136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878537" y="4260754"/>
            <a:ext cx="8064386" cy="1003773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2C7435-6EF4-324B-C8E0-EF4E7CF9212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3608" y="4260754"/>
            <a:ext cx="2156115" cy="976782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8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Group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과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Lie Algebra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머니네버슬립] 자율주행 라이다 경쟁, 벨로다인 vs 루미나 - 딜사이트">
            <a:extLst>
              <a:ext uri="{FF2B5EF4-FFF2-40B4-BE49-F238E27FC236}">
                <a16:creationId xmlns:a16="http://schemas.microsoft.com/office/drawing/2014/main" id="{BF1B6B27-F04B-19AA-0680-E204456C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31" y="1431946"/>
            <a:ext cx="6372959" cy="31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E04D76-FC67-9F8D-071E-5A4203A7F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074" name="Picture 2" descr="Introduction to Visual SLAM: Chapter 3— Lie Group and Lie Algebra | by  Daniel Casado | Medium">
            <a:extLst>
              <a:ext uri="{FF2B5EF4-FFF2-40B4-BE49-F238E27FC236}">
                <a16:creationId xmlns:a16="http://schemas.microsoft.com/office/drawing/2014/main" id="{C71A956B-58B0-82EC-C085-0DDB3DCD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49" y="1431946"/>
            <a:ext cx="6370641" cy="34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1B4C2-FF3E-FA06-164B-9B180BFC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8" y="1431946"/>
            <a:ext cx="3620077" cy="34605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0BD655-7DBF-2C1F-4FFF-46BA520DE021}"/>
              </a:ext>
            </a:extLst>
          </p:cNvPr>
          <p:cNvSpPr/>
          <p:nvPr/>
        </p:nvSpPr>
        <p:spPr>
          <a:xfrm>
            <a:off x="864465" y="1942406"/>
            <a:ext cx="1030375" cy="265259"/>
          </a:xfrm>
          <a:prstGeom prst="rect">
            <a:avLst/>
          </a:prstGeom>
          <a:noFill/>
          <a:ln w="3810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8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478</TotalTime>
  <Words>666</Words>
  <Application>Microsoft Office PowerPoint</Application>
  <PresentationFormat>와이드스크린</PresentationFormat>
  <Paragraphs>142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</vt:lpstr>
      <vt:lpstr>Pretendard ExtraBold</vt:lpstr>
      <vt:lpstr>Pretendard Variable Black</vt:lpstr>
      <vt:lpstr>Pretendard Variable Light</vt:lpstr>
      <vt:lpstr>Pretendard Variable SemiBold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민재 이</dc:creator>
  <cp:lastModifiedBy>이민재</cp:lastModifiedBy>
  <cp:revision>13</cp:revision>
  <dcterms:created xsi:type="dcterms:W3CDTF">2024-07-29T11:26:43Z</dcterms:created>
  <dcterms:modified xsi:type="dcterms:W3CDTF">2024-09-05T04:10:17Z</dcterms:modified>
</cp:coreProperties>
</file>